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9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6.png" ContentType="image/png"/>
  <Override PartName="/ppt/media/image1.png" ContentType="image/png"/>
  <Override PartName="/ppt/media/image36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14.png" ContentType="image/png"/>
  <Override PartName="/ppt/media/image24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8880" cy="114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8880" cy="397692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om 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ak 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van 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titel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tek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 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 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be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wer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6608880"/>
            <a:ext cx="1931040" cy="21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400" spc="43" strike="noStrike">
                <a:solidFill>
                  <a:srgbClr val="f5f5f5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2012, SAS Institute Inc. All rights reserved.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github.com/longhowlam/inleidingR" TargetMode="Externa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www.linkedin.com/today/author/longhowlam" TargetMode="External"/><Relationship Id="rId3" Type="http://schemas.openxmlformats.org/officeDocument/2006/relationships/hyperlink" Target="https://www.linkedin.com/today/author/longhowlam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hyperlink" Target="https://longhowlam.wordpress.com/" TargetMode="External"/><Relationship Id="rId7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hyperlink" Target="https://support.rstudio.com/hc/en-us/articles/201057987-Quick-list-of-useful-R-packages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jpeg"/><Relationship Id="rId9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1259640" y="5187240"/>
            <a:ext cx="5664240" cy="129492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80160" rIns="731520" tIns="45000" bIns="45000"/>
          <a:p>
            <a:pPr algn="ctr">
              <a:lnSpc>
                <a:spcPct val="120000"/>
              </a:lnSpc>
            </a:pPr>
            <a:r>
              <a:rPr b="1" lang="nl-NL" sz="6600" spc="-1" strike="noStrike">
                <a:solidFill>
                  <a:srgbClr val="0b1107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BASICS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2" name="Line 2"/>
          <p:cNvSpPr/>
          <p:nvPr/>
        </p:nvSpPr>
        <p:spPr>
          <a:xfrm>
            <a:off x="0" y="1700640"/>
            <a:ext cx="9144000" cy="360"/>
          </a:xfrm>
          <a:prstGeom prst="line">
            <a:avLst/>
          </a:prstGeom>
          <a:ln w="22320">
            <a:solidFill>
              <a:schemeClr val="tx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Picture 1" descr=""/>
          <p:cNvPicPr/>
          <p:nvPr/>
        </p:nvPicPr>
        <p:blipFill>
          <a:blip r:embed="rId1"/>
          <a:stretch/>
        </p:blipFill>
        <p:spPr>
          <a:xfrm>
            <a:off x="899640" y="5055840"/>
            <a:ext cx="1833840" cy="1604520"/>
          </a:xfrm>
          <a:prstGeom prst="rect">
            <a:avLst/>
          </a:prstGeom>
          <a:ln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919440" y="6351840"/>
            <a:ext cx="622728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Longhow Lam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Afbeelding 6" descr=""/>
          <p:cNvPicPr/>
          <p:nvPr/>
        </p:nvPicPr>
        <p:blipFill>
          <a:blip r:embed="rId2"/>
          <a:stretch/>
        </p:blipFill>
        <p:spPr>
          <a:xfrm>
            <a:off x="0" y="-27360"/>
            <a:ext cx="9142920" cy="4133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35640" y="44640"/>
            <a:ext cx="7285680" cy="61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Waarom R gebruiken?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8" name="CustomShape 2"/>
          <p:cNvSpPr/>
          <p:nvPr/>
        </p:nvSpPr>
        <p:spPr>
          <a:xfrm>
            <a:off x="395640" y="908640"/>
            <a:ext cx="8533080" cy="524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Populariteit enorm toegenomen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Veel Universiteiten gebruiken het in het onderwijs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tool van de nieuwe generatie data scientist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5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Open source, geen licentie aanschaf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5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Support via community (hele grote, stack overflow, blogs, online!!) of derde partijen.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5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Heel veel actieve ontwikkelingen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Community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76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Bedrijven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Je moet na denken!!!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Er is een leercurve……  maar die is te overwinnen!!!!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9" name="Picture 3" descr=""/>
          <p:cNvPicPr/>
          <p:nvPr/>
        </p:nvPicPr>
        <p:blipFill>
          <a:blip r:embed="rId1"/>
          <a:stretch/>
        </p:blipFill>
        <p:spPr>
          <a:xfrm>
            <a:off x="6804360" y="4077000"/>
            <a:ext cx="1257840" cy="1100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CustomShape 1"/>
          <p:cNvSpPr/>
          <p:nvPr/>
        </p:nvSpPr>
        <p:spPr>
          <a:xfrm>
            <a:off x="35640" y="44640"/>
            <a:ext cx="7285680" cy="61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The analytics life cycle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Picture 3" descr=""/>
          <p:cNvPicPr/>
          <p:nvPr/>
        </p:nvPicPr>
        <p:blipFill>
          <a:blip r:embed="rId1"/>
          <a:stretch/>
        </p:blipFill>
        <p:spPr>
          <a:xfrm>
            <a:off x="3480120" y="1340640"/>
            <a:ext cx="1680120" cy="1212120"/>
          </a:xfrm>
          <a:prstGeom prst="rect">
            <a:avLst/>
          </a:prstGeom>
          <a:ln>
            <a:noFill/>
          </a:ln>
        </p:spPr>
      </p:pic>
      <p:pic>
        <p:nvPicPr>
          <p:cNvPr id="252" name="Picture 4" descr=""/>
          <p:cNvPicPr/>
          <p:nvPr/>
        </p:nvPicPr>
        <p:blipFill>
          <a:blip r:embed="rId2"/>
          <a:stretch/>
        </p:blipFill>
        <p:spPr>
          <a:xfrm>
            <a:off x="4770360" y="1398240"/>
            <a:ext cx="1348560" cy="1518120"/>
          </a:xfrm>
          <a:prstGeom prst="rect">
            <a:avLst/>
          </a:prstGeom>
          <a:ln>
            <a:noFill/>
          </a:ln>
        </p:spPr>
      </p:pic>
      <p:pic>
        <p:nvPicPr>
          <p:cNvPr id="253" name="Picture 5" descr=""/>
          <p:cNvPicPr/>
          <p:nvPr/>
        </p:nvPicPr>
        <p:blipFill>
          <a:blip r:embed="rId3"/>
          <a:stretch/>
        </p:blipFill>
        <p:spPr>
          <a:xfrm>
            <a:off x="5185800" y="2267280"/>
            <a:ext cx="1191600" cy="1782720"/>
          </a:xfrm>
          <a:prstGeom prst="rect">
            <a:avLst/>
          </a:prstGeom>
          <a:ln>
            <a:noFill/>
          </a:ln>
        </p:spPr>
      </p:pic>
      <p:pic>
        <p:nvPicPr>
          <p:cNvPr id="254" name="Picture 6" descr=""/>
          <p:cNvPicPr/>
          <p:nvPr/>
        </p:nvPicPr>
        <p:blipFill>
          <a:blip r:embed="rId4"/>
          <a:stretch/>
        </p:blipFill>
        <p:spPr>
          <a:xfrm>
            <a:off x="4809960" y="3611160"/>
            <a:ext cx="1505520" cy="1365120"/>
          </a:xfrm>
          <a:prstGeom prst="rect">
            <a:avLst/>
          </a:prstGeom>
          <a:ln>
            <a:noFill/>
          </a:ln>
        </p:spPr>
      </p:pic>
      <p:pic>
        <p:nvPicPr>
          <p:cNvPr id="255" name="Picture 7" descr=""/>
          <p:cNvPicPr/>
          <p:nvPr/>
        </p:nvPicPr>
        <p:blipFill>
          <a:blip r:embed="rId5"/>
          <a:stretch/>
        </p:blipFill>
        <p:spPr>
          <a:xfrm>
            <a:off x="2807280" y="3637440"/>
            <a:ext cx="1348560" cy="1524240"/>
          </a:xfrm>
          <a:prstGeom prst="rect">
            <a:avLst/>
          </a:prstGeom>
          <a:ln>
            <a:noFill/>
          </a:ln>
        </p:spPr>
      </p:pic>
      <p:pic>
        <p:nvPicPr>
          <p:cNvPr id="256" name="Picture 11" descr=""/>
          <p:cNvPicPr/>
          <p:nvPr/>
        </p:nvPicPr>
        <p:blipFill>
          <a:blip r:embed="rId6"/>
          <a:stretch/>
        </p:blipFill>
        <p:spPr>
          <a:xfrm>
            <a:off x="2566080" y="2576160"/>
            <a:ext cx="1191600" cy="1700640"/>
          </a:xfrm>
          <a:prstGeom prst="rect">
            <a:avLst/>
          </a:prstGeom>
          <a:ln>
            <a:noFill/>
          </a:ln>
        </p:spPr>
      </p:pic>
      <p:pic>
        <p:nvPicPr>
          <p:cNvPr id="257" name="Picture 12" descr=""/>
          <p:cNvPicPr/>
          <p:nvPr/>
        </p:nvPicPr>
        <p:blipFill>
          <a:blip r:embed="rId7"/>
          <a:stretch/>
        </p:blipFill>
        <p:spPr>
          <a:xfrm>
            <a:off x="2632680" y="1630440"/>
            <a:ext cx="1479960" cy="1341720"/>
          </a:xfrm>
          <a:prstGeom prst="rect">
            <a:avLst/>
          </a:prstGeom>
          <a:ln>
            <a:noFill/>
          </a:ln>
        </p:spPr>
      </p:pic>
      <p:pic>
        <p:nvPicPr>
          <p:cNvPr id="258" name="Picture 10" descr=""/>
          <p:cNvPicPr/>
          <p:nvPr/>
        </p:nvPicPr>
        <p:blipFill>
          <a:blip r:embed="rId8"/>
          <a:stretch/>
        </p:blipFill>
        <p:spPr>
          <a:xfrm>
            <a:off x="3746160" y="4016160"/>
            <a:ext cx="1680120" cy="1212120"/>
          </a:xfrm>
          <a:prstGeom prst="rect">
            <a:avLst/>
          </a:prstGeom>
          <a:ln>
            <a:noFill/>
          </a:ln>
        </p:spPr>
      </p:pic>
      <p:sp>
        <p:nvSpPr>
          <p:cNvPr id="259" name="CustomShape 2"/>
          <p:cNvSpPr/>
          <p:nvPr/>
        </p:nvSpPr>
        <p:spPr>
          <a:xfrm>
            <a:off x="4043520" y="1715040"/>
            <a:ext cx="973440" cy="5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 IDENTIFY BUSINESS PAIN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0" name="CustomShape 3"/>
          <p:cNvSpPr/>
          <p:nvPr/>
        </p:nvSpPr>
        <p:spPr>
          <a:xfrm>
            <a:off x="4955040" y="2092320"/>
            <a:ext cx="110124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 DATA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PREPARATION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1" name="CustomShape 4"/>
          <p:cNvSpPr/>
          <p:nvPr/>
        </p:nvSpPr>
        <p:spPr>
          <a:xfrm>
            <a:off x="5388480" y="3103560"/>
            <a:ext cx="1054800" cy="5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 EPLORE DATA VALIDITY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5"/>
          <p:cNvSpPr/>
          <p:nvPr/>
        </p:nvSpPr>
        <p:spPr>
          <a:xfrm>
            <a:off x="4854600" y="4167000"/>
            <a:ext cx="120600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4. TRANSFORM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&amp; SELECT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6"/>
          <p:cNvSpPr/>
          <p:nvPr/>
        </p:nvSpPr>
        <p:spPr>
          <a:xfrm>
            <a:off x="3903840" y="4459320"/>
            <a:ext cx="1049760" cy="5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5. BUILD ANALYTICAL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7"/>
          <p:cNvSpPr/>
          <p:nvPr/>
        </p:nvSpPr>
        <p:spPr>
          <a:xfrm>
            <a:off x="2967480" y="4028760"/>
            <a:ext cx="92664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6.VALIDATE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8"/>
          <p:cNvSpPr/>
          <p:nvPr/>
        </p:nvSpPr>
        <p:spPr>
          <a:xfrm>
            <a:off x="2618280" y="3074760"/>
            <a:ext cx="92664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7. DEPLOY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9"/>
          <p:cNvSpPr/>
          <p:nvPr/>
        </p:nvSpPr>
        <p:spPr>
          <a:xfrm>
            <a:off x="2967480" y="2068200"/>
            <a:ext cx="1006200" cy="54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8.EVALUATE,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MONITOR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10"/>
          <p:cNvSpPr/>
          <p:nvPr/>
        </p:nvSpPr>
        <p:spPr>
          <a:xfrm>
            <a:off x="3624840" y="2443680"/>
            <a:ext cx="1718640" cy="1695960"/>
          </a:xfrm>
          <a:prstGeom prst="ellipse">
            <a:avLst/>
          </a:prstGeom>
          <a:noFill/>
          <a:ln w="225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68" name="Picture 3" descr=""/>
          <p:cNvPicPr/>
          <p:nvPr/>
        </p:nvPicPr>
        <p:blipFill>
          <a:blip r:embed="rId9"/>
          <a:stretch/>
        </p:blipFill>
        <p:spPr>
          <a:xfrm>
            <a:off x="3896640" y="2752200"/>
            <a:ext cx="1152000" cy="1020240"/>
          </a:xfrm>
          <a:prstGeom prst="rect">
            <a:avLst/>
          </a:prstGeom>
          <a:ln>
            <a:noFill/>
          </a:ln>
        </p:spPr>
      </p:pic>
      <p:sp>
        <p:nvSpPr>
          <p:cNvPr id="269" name="CustomShape 11"/>
          <p:cNvSpPr/>
          <p:nvPr/>
        </p:nvSpPr>
        <p:spPr>
          <a:xfrm>
            <a:off x="6154560" y="1529640"/>
            <a:ext cx="2663280" cy="8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Avond sessie 1&amp;2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Tidyverse, dplyr, stringr, etc.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12"/>
          <p:cNvSpPr/>
          <p:nvPr/>
        </p:nvSpPr>
        <p:spPr>
          <a:xfrm>
            <a:off x="6527880" y="3020400"/>
            <a:ext cx="2215440" cy="109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Avond sessie 3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Ggplot2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Plotly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Interactive plots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13"/>
          <p:cNvSpPr/>
          <p:nvPr/>
        </p:nvSpPr>
        <p:spPr>
          <a:xfrm>
            <a:off x="4626720" y="5471280"/>
            <a:ext cx="2663280" cy="849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Avond sessie 4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Lm, glm, h20, glmnet, ranger, etc.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14"/>
          <p:cNvSpPr/>
          <p:nvPr/>
        </p:nvSpPr>
        <p:spPr>
          <a:xfrm>
            <a:off x="216720" y="3020760"/>
            <a:ext cx="187128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Out of-scope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2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CustomShape 1"/>
          <p:cNvSpPr/>
          <p:nvPr/>
        </p:nvSpPr>
        <p:spPr>
          <a:xfrm>
            <a:off x="111960" y="188640"/>
            <a:ext cx="4175280" cy="363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Twee boeken die ik aanraad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2"/>
          <p:cNvSpPr/>
          <p:nvPr/>
        </p:nvSpPr>
        <p:spPr>
          <a:xfrm>
            <a:off x="145080" y="936360"/>
            <a:ext cx="3167280" cy="30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4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http://r4ds.had.co.nz/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5" name="Afbeelding 4" descr=""/>
          <p:cNvPicPr/>
          <p:nvPr/>
        </p:nvPicPr>
        <p:blipFill>
          <a:blip r:embed="rId1"/>
          <a:stretch/>
        </p:blipFill>
        <p:spPr>
          <a:xfrm>
            <a:off x="111960" y="1221840"/>
            <a:ext cx="2951280" cy="4168080"/>
          </a:xfrm>
          <a:prstGeom prst="rect">
            <a:avLst/>
          </a:prstGeom>
          <a:ln>
            <a:noFill/>
          </a:ln>
        </p:spPr>
      </p:pic>
      <p:pic>
        <p:nvPicPr>
          <p:cNvPr id="276" name="Afbeelding 5" descr=""/>
          <p:cNvPicPr/>
          <p:nvPr/>
        </p:nvPicPr>
        <p:blipFill>
          <a:blip r:embed="rId2"/>
          <a:stretch/>
        </p:blipFill>
        <p:spPr>
          <a:xfrm>
            <a:off x="4716000" y="1130760"/>
            <a:ext cx="3095280" cy="4795200"/>
          </a:xfrm>
          <a:prstGeom prst="rect">
            <a:avLst/>
          </a:prstGeom>
          <a:ln>
            <a:noFill/>
          </a:ln>
        </p:spPr>
      </p:pic>
      <p:sp>
        <p:nvSpPr>
          <p:cNvPr id="277" name="CustomShape 3"/>
          <p:cNvSpPr/>
          <p:nvPr/>
        </p:nvSpPr>
        <p:spPr>
          <a:xfrm>
            <a:off x="2627640" y="5954760"/>
            <a:ext cx="6263640" cy="27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2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http://statweb.stanford.edu/~tibs/ElemStatLearn/printings/ESLII_print10.pdf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Afbeelding 2" descr=""/>
          <p:cNvPicPr/>
          <p:nvPr/>
        </p:nvPicPr>
        <p:blipFill>
          <a:blip r:embed="rId1"/>
          <a:stretch/>
        </p:blipFill>
        <p:spPr>
          <a:xfrm>
            <a:off x="179640" y="548640"/>
            <a:ext cx="1373040" cy="744840"/>
          </a:xfrm>
          <a:prstGeom prst="rect">
            <a:avLst/>
          </a:prstGeom>
          <a:ln>
            <a:noFill/>
          </a:ln>
        </p:spPr>
      </p:pic>
      <p:pic>
        <p:nvPicPr>
          <p:cNvPr id="279" name="Afbeelding 3" descr=""/>
          <p:cNvPicPr/>
          <p:nvPr/>
        </p:nvPicPr>
        <p:blipFill>
          <a:blip r:embed="rId2"/>
          <a:stretch/>
        </p:blipFill>
        <p:spPr>
          <a:xfrm>
            <a:off x="1268280" y="1628640"/>
            <a:ext cx="7227360" cy="40492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179640" y="159120"/>
            <a:ext cx="7885800" cy="89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nl-NL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Agenda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2"/>
          <p:cNvSpPr/>
          <p:nvPr/>
        </p:nvSpPr>
        <p:spPr>
          <a:xfrm>
            <a:off x="210240" y="1567440"/>
            <a:ext cx="4415760" cy="277128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Avond sessie 1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Achtergrond en Overzicht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RStudio omgeving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R projecten, Data types &amp; structures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Avond sessie 2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preparatie en manipulatie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tidyverse packages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672840" y="5229360"/>
            <a:ext cx="64076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1"/>
              </a:rPr>
              <a:t>https://github.com/longhowlam/inleidingR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683640" y="4705920"/>
            <a:ext cx="75254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Laten we vast het volgende downloaden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5"/>
          <p:cNvSpPr/>
          <p:nvPr/>
        </p:nvSpPr>
        <p:spPr>
          <a:xfrm>
            <a:off x="4932000" y="1538640"/>
            <a:ext cx="3852000" cy="277128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marL="343080" indent="-34200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Avond sessie 3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visualisatie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Legacy plot functies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ggplot2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Interactive graphs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Avond sessie 4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Machine learning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200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Predictive modeling in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179640" y="269640"/>
            <a:ext cx="7885800" cy="58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nl-NL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Iets over mijzelf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2"/>
          <p:cNvSpPr/>
          <p:nvPr/>
        </p:nvSpPr>
        <p:spPr>
          <a:xfrm>
            <a:off x="395640" y="1202040"/>
            <a:ext cx="8640000" cy="391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MSc Mathematics (1995) 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Vrije Universiteit Amsterdam (drs. wiskunde)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MTD Applied Statistics (1997)      Technical University Delft (twee jarige AIO    toegepaste statistiek)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Veel ervaring met SAS (Base / Stat / Guide/ Miner / VA / VS)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Veel ervaring met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Verschillende functies als data scientist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70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RTL -- Data scientist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70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ABNAMRO -- Risk modeler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70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Business&amp;Decision -- Quantitative consultant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7028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Experian -- data mininer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3" name="Picture 6" descr=""/>
          <p:cNvPicPr/>
          <p:nvPr/>
        </p:nvPicPr>
        <p:blipFill>
          <a:blip r:embed="rId1"/>
          <a:stretch/>
        </p:blipFill>
        <p:spPr>
          <a:xfrm>
            <a:off x="1495080" y="5900040"/>
            <a:ext cx="347040" cy="325800"/>
          </a:xfrm>
          <a:prstGeom prst="rect">
            <a:avLst/>
          </a:prstGeom>
          <a:ln>
            <a:noFill/>
          </a:ln>
        </p:spPr>
      </p:pic>
      <p:sp>
        <p:nvSpPr>
          <p:cNvPr id="194" name="CustomShape 3"/>
          <p:cNvSpPr/>
          <p:nvPr/>
        </p:nvSpPr>
        <p:spPr>
          <a:xfrm>
            <a:off x="1807200" y="5878440"/>
            <a:ext cx="1684080" cy="31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5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@longhowlam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4"/>
          <p:cNvSpPr/>
          <p:nvPr/>
        </p:nvSpPr>
        <p:spPr>
          <a:xfrm>
            <a:off x="151200" y="5866200"/>
            <a:ext cx="1401120" cy="31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5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Follow me: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5"/>
          <p:cNvSpPr/>
          <p:nvPr/>
        </p:nvSpPr>
        <p:spPr>
          <a:xfrm>
            <a:off x="4026600" y="5886360"/>
            <a:ext cx="21092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2"/>
              </a:rPr>
              <a:t>LinkedIn </a:t>
            </a: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3"/>
              </a:rPr>
              <a:t>posts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7" name="Picture 10" descr=""/>
          <p:cNvPicPr/>
          <p:nvPr/>
        </p:nvPicPr>
        <p:blipFill>
          <a:blip r:embed="rId4"/>
          <a:stretch/>
        </p:blipFill>
        <p:spPr>
          <a:xfrm>
            <a:off x="3539880" y="5838840"/>
            <a:ext cx="458640" cy="466920"/>
          </a:xfrm>
          <a:prstGeom prst="rect">
            <a:avLst/>
          </a:prstGeom>
          <a:ln>
            <a:noFill/>
          </a:ln>
        </p:spPr>
      </p:pic>
      <p:pic>
        <p:nvPicPr>
          <p:cNvPr id="198" name="Picture 11" descr=""/>
          <p:cNvPicPr/>
          <p:nvPr/>
        </p:nvPicPr>
        <p:blipFill>
          <a:blip r:embed="rId5"/>
          <a:stretch/>
        </p:blipFill>
        <p:spPr>
          <a:xfrm>
            <a:off x="5832000" y="5730480"/>
            <a:ext cx="690840" cy="604800"/>
          </a:xfrm>
          <a:prstGeom prst="rect">
            <a:avLst/>
          </a:prstGeom>
          <a:ln>
            <a:noFill/>
          </a:ln>
        </p:spPr>
      </p:pic>
      <p:sp>
        <p:nvSpPr>
          <p:cNvPr id="199" name="CustomShape 6"/>
          <p:cNvSpPr/>
          <p:nvPr/>
        </p:nvSpPr>
        <p:spPr>
          <a:xfrm>
            <a:off x="6395040" y="5807880"/>
            <a:ext cx="2028240" cy="33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  <a:hlinkClick r:id="rId6"/>
              </a:rPr>
              <a:t>Wordpress blog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0" name="CustomShape 7"/>
          <p:cNvSpPr/>
          <p:nvPr/>
        </p:nvSpPr>
        <p:spPr>
          <a:xfrm>
            <a:off x="468000" y="4777920"/>
            <a:ext cx="7991280" cy="61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eeSans"/>
                <a:ea typeface="DejaVu Sans"/>
              </a:rPr>
              <a:t>Ben nu ZZP-er, als je een nogelijk project hebt: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eeSans"/>
                <a:ea typeface="DejaVu Sans"/>
              </a:rPr>
              <a:t>Contacteer me gewoon. Ik kom zeker een kop koffie drinken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CustomShape 1"/>
          <p:cNvSpPr/>
          <p:nvPr/>
        </p:nvSpPr>
        <p:spPr>
          <a:xfrm>
            <a:off x="360000" y="2391480"/>
            <a:ext cx="6443280" cy="66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nl-NL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Achtergrond / Overzicht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251640" y="74880"/>
            <a:ext cx="7285680" cy="61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Achtergrond / overzicht van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3" name="CustomShape 2"/>
          <p:cNvSpPr/>
          <p:nvPr/>
        </p:nvSpPr>
        <p:spPr>
          <a:xfrm>
            <a:off x="532440" y="1772640"/>
            <a:ext cx="7862040" cy="1323000"/>
          </a:xfrm>
          <a:prstGeom prst="rect">
            <a:avLst/>
          </a:prstGeom>
          <a:noFill/>
          <a:ln w="1584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1978 Ontstaan van de S programmeertaal (AT&amp;T Bell Labs)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1985 StatSci maakte daar commercieel product S-PLUS van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1995 Ross Ihaka and Robert Gentleman at the University of Auckland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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CustomShape 3"/>
          <p:cNvSpPr/>
          <p:nvPr/>
        </p:nvSpPr>
        <p:spPr>
          <a:xfrm>
            <a:off x="576000" y="3312000"/>
            <a:ext cx="7847640" cy="2271960"/>
          </a:xfrm>
          <a:prstGeom prst="rect">
            <a:avLst/>
          </a:prstGeom>
          <a:solidFill>
            <a:srgbClr val="fffee6">
              <a:alpha val="31000"/>
            </a:srgbClr>
          </a:solidFill>
          <a:ln w="1584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“</a:t>
            </a:r>
            <a:r>
              <a:rPr b="0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The R foundation” gevestigd aan de </a:t>
            </a:r>
            <a:r>
              <a:rPr b="0" i="1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Wirtschaftsuniversität Wien bestaande uit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Board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Core members (25 leden die de sourcecode onderhouden)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Donors, supporting members and benefactors: Waaronder SHELL.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R valt onder GNU general public license, onder deze voorwaarden: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Binaries van R vrij te downloaden en her-verspreiden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200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Complete source code is vrij te downloaden, modificeren en her-distribueren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Picture 6" descr=""/>
          <p:cNvPicPr/>
          <p:nvPr/>
        </p:nvPicPr>
        <p:blipFill>
          <a:blip r:embed="rId1"/>
          <a:stretch/>
        </p:blipFill>
        <p:spPr>
          <a:xfrm>
            <a:off x="251640" y="1340640"/>
            <a:ext cx="3383280" cy="878400"/>
          </a:xfrm>
          <a:prstGeom prst="rect">
            <a:avLst/>
          </a:prstGeom>
          <a:ln>
            <a:noFill/>
          </a:ln>
        </p:spPr>
      </p:pic>
      <p:sp>
        <p:nvSpPr>
          <p:cNvPr id="206" name="CustomShape 1"/>
          <p:cNvSpPr/>
          <p:nvPr/>
        </p:nvSpPr>
        <p:spPr>
          <a:xfrm>
            <a:off x="251640" y="74880"/>
            <a:ext cx="7285680" cy="61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Achtergrond / overzicht van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7" name="Picture 5" descr=""/>
          <p:cNvPicPr/>
          <p:nvPr/>
        </p:nvPicPr>
        <p:blipFill>
          <a:blip r:embed="rId2"/>
          <a:stretch/>
        </p:blipFill>
        <p:spPr>
          <a:xfrm>
            <a:off x="899640" y="2421000"/>
            <a:ext cx="7353000" cy="3959280"/>
          </a:xfrm>
          <a:prstGeom prst="rect">
            <a:avLst/>
          </a:prstGeom>
          <a:ln>
            <a:noFill/>
          </a:ln>
        </p:spPr>
      </p:pic>
      <p:sp>
        <p:nvSpPr>
          <p:cNvPr id="208" name="CustomShape 2"/>
          <p:cNvSpPr/>
          <p:nvPr/>
        </p:nvSpPr>
        <p:spPr>
          <a:xfrm>
            <a:off x="3653640" y="1412640"/>
            <a:ext cx="5418000" cy="1460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70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2015 opgericht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Aantal bedrijven die R ondersteunen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70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Sponseren projecten die “R verder helpen”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ustomShape 1"/>
          <p:cNvSpPr/>
          <p:nvPr/>
        </p:nvSpPr>
        <p:spPr>
          <a:xfrm>
            <a:off x="539640" y="2781000"/>
            <a:ext cx="8136000" cy="66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nl-NL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verschillende R software componenten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CustomShape 1"/>
          <p:cNvSpPr/>
          <p:nvPr/>
        </p:nvSpPr>
        <p:spPr>
          <a:xfrm>
            <a:off x="35640" y="44640"/>
            <a:ext cx="7285680" cy="61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Een aantal verschillende R software componenten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Picture 4" descr=""/>
          <p:cNvPicPr/>
          <p:nvPr/>
        </p:nvPicPr>
        <p:blipFill>
          <a:blip r:embed="rId1"/>
          <a:stretch/>
        </p:blipFill>
        <p:spPr>
          <a:xfrm>
            <a:off x="335880" y="1507680"/>
            <a:ext cx="746280" cy="746280"/>
          </a:xfrm>
          <a:prstGeom prst="rect">
            <a:avLst/>
          </a:prstGeom>
          <a:ln>
            <a:noFill/>
          </a:ln>
        </p:spPr>
      </p:pic>
      <p:sp>
        <p:nvSpPr>
          <p:cNvPr id="212" name="CustomShape 2"/>
          <p:cNvSpPr/>
          <p:nvPr/>
        </p:nvSpPr>
        <p:spPr>
          <a:xfrm>
            <a:off x="1428840" y="1695240"/>
            <a:ext cx="25502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Studio (server)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CustomShape 3"/>
          <p:cNvSpPr/>
          <p:nvPr/>
        </p:nvSpPr>
        <p:spPr>
          <a:xfrm>
            <a:off x="1434960" y="3425040"/>
            <a:ext cx="1626840" cy="66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Packages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Picture 7" descr=""/>
          <p:cNvPicPr/>
          <p:nvPr/>
        </p:nvPicPr>
        <p:blipFill>
          <a:blip r:embed="rId2"/>
          <a:stretch/>
        </p:blipFill>
        <p:spPr>
          <a:xfrm>
            <a:off x="208440" y="2447280"/>
            <a:ext cx="1000800" cy="513360"/>
          </a:xfrm>
          <a:prstGeom prst="rect">
            <a:avLst/>
          </a:prstGeom>
          <a:ln>
            <a:noFill/>
          </a:ln>
        </p:spPr>
      </p:pic>
      <p:sp>
        <p:nvSpPr>
          <p:cNvPr id="215" name="CustomShape 4"/>
          <p:cNvSpPr/>
          <p:nvPr/>
        </p:nvSpPr>
        <p:spPr>
          <a:xfrm>
            <a:off x="1461240" y="971280"/>
            <a:ext cx="189504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Core / Base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CustomShape 5"/>
          <p:cNvSpPr/>
          <p:nvPr/>
        </p:nvSpPr>
        <p:spPr>
          <a:xfrm>
            <a:off x="1464120" y="2583360"/>
            <a:ext cx="223020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Shiny (server)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Picture 10" descr=""/>
          <p:cNvPicPr/>
          <p:nvPr/>
        </p:nvPicPr>
        <p:blipFill>
          <a:blip r:embed="rId3"/>
          <a:stretch/>
        </p:blipFill>
        <p:spPr>
          <a:xfrm>
            <a:off x="182520" y="3126240"/>
            <a:ext cx="888480" cy="925200"/>
          </a:xfrm>
          <a:prstGeom prst="rect">
            <a:avLst/>
          </a:prstGeom>
          <a:ln>
            <a:noFill/>
          </a:ln>
        </p:spPr>
      </p:pic>
      <p:pic>
        <p:nvPicPr>
          <p:cNvPr id="218" name="Picture 11" descr=""/>
          <p:cNvPicPr/>
          <p:nvPr/>
        </p:nvPicPr>
        <p:blipFill>
          <a:blip r:embed="rId4"/>
          <a:stretch/>
        </p:blipFill>
        <p:spPr>
          <a:xfrm>
            <a:off x="75600" y="4235400"/>
            <a:ext cx="1120680" cy="530280"/>
          </a:xfrm>
          <a:prstGeom prst="rect">
            <a:avLst/>
          </a:prstGeom>
          <a:ln>
            <a:noFill/>
          </a:ln>
        </p:spPr>
      </p:pic>
      <p:sp>
        <p:nvSpPr>
          <p:cNvPr id="219" name="CustomShape 6"/>
          <p:cNvSpPr/>
          <p:nvPr/>
        </p:nvSpPr>
        <p:spPr>
          <a:xfrm>
            <a:off x="1428840" y="4298760"/>
            <a:ext cx="3602520" cy="668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Scalable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Machine learning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CustomShape 7"/>
          <p:cNvSpPr/>
          <p:nvPr/>
        </p:nvSpPr>
        <p:spPr>
          <a:xfrm>
            <a:off x="3550320" y="1304640"/>
            <a:ext cx="912600" cy="3559680"/>
          </a:xfrm>
          <a:prstGeom prst="leftBrace">
            <a:avLst>
              <a:gd name="adj1" fmla="val 8333"/>
              <a:gd name="adj2" fmla="val 66208"/>
            </a:avLst>
          </a:prstGeom>
          <a:noFill/>
          <a:ln w="3816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1" name="CustomShape 8"/>
          <p:cNvSpPr/>
          <p:nvPr/>
        </p:nvSpPr>
        <p:spPr>
          <a:xfrm>
            <a:off x="4212000" y="1340640"/>
            <a:ext cx="4896000" cy="3886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Meer dan 10000 packages op CRAN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zeer handige packages zijn: 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dplyr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preparatie / wrangling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stringr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manipulatie van strings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lubridate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voor datum manipulatie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httr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,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xml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werken met web APIs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rodbc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connectie naar databases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ggplot2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grafische plot functies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plotly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grafische plot functies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arules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market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basket analyse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76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arulesVis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mba visualisaties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Zie verder ook: </a:t>
            </a:r>
            <a:r>
              <a:rPr b="0" lang="nl-NL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  <a:hlinkClick r:id="rId5"/>
              </a:rPr>
              <a:t>deze link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Afbeelding 2" descr=""/>
          <p:cNvPicPr/>
          <p:nvPr/>
        </p:nvPicPr>
        <p:blipFill>
          <a:blip r:embed="rId6"/>
          <a:stretch/>
        </p:blipFill>
        <p:spPr>
          <a:xfrm>
            <a:off x="75600" y="4869000"/>
            <a:ext cx="1239480" cy="667440"/>
          </a:xfrm>
          <a:prstGeom prst="rect">
            <a:avLst/>
          </a:prstGeom>
          <a:ln>
            <a:noFill/>
          </a:ln>
        </p:spPr>
      </p:pic>
      <p:sp>
        <p:nvSpPr>
          <p:cNvPr id="223" name="CustomShape 9"/>
          <p:cNvSpPr/>
          <p:nvPr/>
        </p:nvSpPr>
        <p:spPr>
          <a:xfrm>
            <a:off x="1428840" y="5076000"/>
            <a:ext cx="360252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SparkR/ SparklyR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4" name="Afbeelding 16" descr=""/>
          <p:cNvPicPr/>
          <p:nvPr/>
        </p:nvPicPr>
        <p:blipFill>
          <a:blip r:embed="rId7"/>
          <a:stretch/>
        </p:blipFill>
        <p:spPr>
          <a:xfrm>
            <a:off x="383760" y="770760"/>
            <a:ext cx="650160" cy="568800"/>
          </a:xfrm>
          <a:prstGeom prst="rect">
            <a:avLst/>
          </a:prstGeom>
          <a:ln>
            <a:noFill/>
          </a:ln>
        </p:spPr>
      </p:pic>
      <p:sp>
        <p:nvSpPr>
          <p:cNvPr id="225" name="CustomShape 10"/>
          <p:cNvSpPr/>
          <p:nvPr/>
        </p:nvSpPr>
        <p:spPr>
          <a:xfrm>
            <a:off x="1428840" y="5854320"/>
            <a:ext cx="3602520" cy="393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SQL Server R Services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6" name="Picture 2" descr=""/>
          <p:cNvPicPr/>
          <p:nvPr/>
        </p:nvPicPr>
        <p:blipFill>
          <a:blip r:embed="rId8"/>
          <a:stretch/>
        </p:blipFill>
        <p:spPr>
          <a:xfrm>
            <a:off x="155520" y="5623200"/>
            <a:ext cx="1079640" cy="886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CustomShape 1"/>
          <p:cNvSpPr/>
          <p:nvPr/>
        </p:nvSpPr>
        <p:spPr>
          <a:xfrm>
            <a:off x="35640" y="44640"/>
            <a:ext cx="7285680" cy="61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Architecture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Picture 3" descr=""/>
          <p:cNvPicPr/>
          <p:nvPr/>
        </p:nvPicPr>
        <p:blipFill>
          <a:blip r:embed="rId1"/>
          <a:stretch/>
        </p:blipFill>
        <p:spPr>
          <a:xfrm>
            <a:off x="35640" y="1729440"/>
            <a:ext cx="2857320" cy="1753200"/>
          </a:xfrm>
          <a:prstGeom prst="rect">
            <a:avLst/>
          </a:prstGeom>
          <a:ln>
            <a:noFill/>
          </a:ln>
        </p:spPr>
      </p:pic>
      <p:pic>
        <p:nvPicPr>
          <p:cNvPr id="229" name="Picture 4" descr=""/>
          <p:cNvPicPr/>
          <p:nvPr/>
        </p:nvPicPr>
        <p:blipFill>
          <a:blip r:embed="rId2"/>
          <a:stretch/>
        </p:blipFill>
        <p:spPr>
          <a:xfrm>
            <a:off x="622080" y="1886760"/>
            <a:ext cx="1569600" cy="973080"/>
          </a:xfrm>
          <a:prstGeom prst="rect">
            <a:avLst/>
          </a:prstGeom>
          <a:ln>
            <a:noFill/>
          </a:ln>
        </p:spPr>
      </p:pic>
      <p:sp>
        <p:nvSpPr>
          <p:cNvPr id="230" name="CustomShape 2"/>
          <p:cNvSpPr/>
          <p:nvPr/>
        </p:nvSpPr>
        <p:spPr>
          <a:xfrm>
            <a:off x="371880" y="988920"/>
            <a:ext cx="244728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Desktop / laptop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9" descr=""/>
          <p:cNvPicPr/>
          <p:nvPr/>
        </p:nvPicPr>
        <p:blipFill>
          <a:blip r:embed="rId3"/>
          <a:stretch/>
        </p:blipFill>
        <p:spPr>
          <a:xfrm>
            <a:off x="7245000" y="276480"/>
            <a:ext cx="1098720" cy="631080"/>
          </a:xfrm>
          <a:prstGeom prst="rect">
            <a:avLst/>
          </a:prstGeom>
          <a:ln>
            <a:noFill/>
          </a:ln>
        </p:spPr>
      </p:pic>
      <p:pic>
        <p:nvPicPr>
          <p:cNvPr id="232" name="Picture 10" descr=""/>
          <p:cNvPicPr/>
          <p:nvPr/>
        </p:nvPicPr>
        <p:blipFill>
          <a:blip r:embed="rId4"/>
          <a:stretch/>
        </p:blipFill>
        <p:spPr>
          <a:xfrm>
            <a:off x="7443000" y="346320"/>
            <a:ext cx="603360" cy="349920"/>
          </a:xfrm>
          <a:prstGeom prst="rect">
            <a:avLst/>
          </a:prstGeom>
          <a:ln>
            <a:noFill/>
          </a:ln>
        </p:spPr>
      </p:pic>
      <p:pic>
        <p:nvPicPr>
          <p:cNvPr id="233" name="Picture 12" descr=""/>
          <p:cNvPicPr/>
          <p:nvPr/>
        </p:nvPicPr>
        <p:blipFill>
          <a:blip r:embed="rId5"/>
          <a:stretch/>
        </p:blipFill>
        <p:spPr>
          <a:xfrm>
            <a:off x="5179320" y="1854360"/>
            <a:ext cx="1098720" cy="631080"/>
          </a:xfrm>
          <a:prstGeom prst="rect">
            <a:avLst/>
          </a:prstGeom>
          <a:ln>
            <a:noFill/>
          </a:ln>
        </p:spPr>
      </p:pic>
      <p:pic>
        <p:nvPicPr>
          <p:cNvPr id="234" name="Picture 13" descr=""/>
          <p:cNvPicPr/>
          <p:nvPr/>
        </p:nvPicPr>
        <p:blipFill>
          <a:blip r:embed="rId6"/>
          <a:stretch/>
        </p:blipFill>
        <p:spPr>
          <a:xfrm>
            <a:off x="5377320" y="1924200"/>
            <a:ext cx="603360" cy="349920"/>
          </a:xfrm>
          <a:prstGeom prst="rect">
            <a:avLst/>
          </a:prstGeom>
          <a:ln>
            <a:noFill/>
          </a:ln>
        </p:spPr>
      </p:pic>
      <p:sp>
        <p:nvSpPr>
          <p:cNvPr id="235" name="CustomShape 3"/>
          <p:cNvSpPr/>
          <p:nvPr/>
        </p:nvSpPr>
        <p:spPr>
          <a:xfrm>
            <a:off x="3735720" y="977040"/>
            <a:ext cx="201240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Single Server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Picture 19" descr=""/>
          <p:cNvPicPr/>
          <p:nvPr/>
        </p:nvPicPr>
        <p:blipFill>
          <a:blip r:embed="rId7"/>
          <a:stretch/>
        </p:blipFill>
        <p:spPr>
          <a:xfrm>
            <a:off x="5726880" y="725040"/>
            <a:ext cx="1098720" cy="631080"/>
          </a:xfrm>
          <a:prstGeom prst="rect">
            <a:avLst/>
          </a:prstGeom>
          <a:ln>
            <a:noFill/>
          </a:ln>
        </p:spPr>
      </p:pic>
      <p:pic>
        <p:nvPicPr>
          <p:cNvPr id="237" name="Picture 20" descr=""/>
          <p:cNvPicPr/>
          <p:nvPr/>
        </p:nvPicPr>
        <p:blipFill>
          <a:blip r:embed="rId8"/>
          <a:stretch/>
        </p:blipFill>
        <p:spPr>
          <a:xfrm>
            <a:off x="5924880" y="794880"/>
            <a:ext cx="603360" cy="349920"/>
          </a:xfrm>
          <a:prstGeom prst="rect">
            <a:avLst/>
          </a:prstGeom>
          <a:ln>
            <a:noFill/>
          </a:ln>
        </p:spPr>
      </p:pic>
      <p:pic>
        <p:nvPicPr>
          <p:cNvPr id="238" name="Afbeelding 2" descr=""/>
          <p:cNvPicPr/>
          <p:nvPr/>
        </p:nvPicPr>
        <p:blipFill>
          <a:blip r:embed="rId9"/>
          <a:stretch/>
        </p:blipFill>
        <p:spPr>
          <a:xfrm>
            <a:off x="7209000" y="1589400"/>
            <a:ext cx="1427760" cy="1981440"/>
          </a:xfrm>
          <a:prstGeom prst="rect">
            <a:avLst/>
          </a:prstGeom>
          <a:ln>
            <a:noFill/>
          </a:ln>
        </p:spPr>
      </p:pic>
      <p:pic>
        <p:nvPicPr>
          <p:cNvPr id="239" name="Afbeelding 22" descr=""/>
          <p:cNvPicPr/>
          <p:nvPr/>
        </p:nvPicPr>
        <p:blipFill>
          <a:blip r:embed="rId10"/>
          <a:stretch/>
        </p:blipFill>
        <p:spPr>
          <a:xfrm>
            <a:off x="3764520" y="4531320"/>
            <a:ext cx="3044520" cy="2111400"/>
          </a:xfrm>
          <a:prstGeom prst="rect">
            <a:avLst/>
          </a:prstGeom>
          <a:ln>
            <a:noFill/>
          </a:ln>
        </p:spPr>
      </p:pic>
      <p:pic>
        <p:nvPicPr>
          <p:cNvPr id="240" name="Picture 12" descr=""/>
          <p:cNvPicPr/>
          <p:nvPr/>
        </p:nvPicPr>
        <p:blipFill>
          <a:blip r:embed="rId11"/>
          <a:stretch/>
        </p:blipFill>
        <p:spPr>
          <a:xfrm>
            <a:off x="1403640" y="5022000"/>
            <a:ext cx="1098720" cy="631080"/>
          </a:xfrm>
          <a:prstGeom prst="rect">
            <a:avLst/>
          </a:prstGeom>
          <a:ln>
            <a:noFill/>
          </a:ln>
        </p:spPr>
      </p:pic>
      <p:pic>
        <p:nvPicPr>
          <p:cNvPr id="241" name="Picture 13" descr=""/>
          <p:cNvPicPr/>
          <p:nvPr/>
        </p:nvPicPr>
        <p:blipFill>
          <a:blip r:embed="rId12"/>
          <a:stretch/>
        </p:blipFill>
        <p:spPr>
          <a:xfrm>
            <a:off x="1601640" y="5091480"/>
            <a:ext cx="603360" cy="349920"/>
          </a:xfrm>
          <a:prstGeom prst="rect">
            <a:avLst/>
          </a:prstGeom>
          <a:ln>
            <a:noFill/>
          </a:ln>
        </p:spPr>
      </p:pic>
      <p:sp>
        <p:nvSpPr>
          <p:cNvPr id="242" name="CustomShape 4"/>
          <p:cNvSpPr/>
          <p:nvPr/>
        </p:nvSpPr>
        <p:spPr>
          <a:xfrm>
            <a:off x="2415240" y="4046400"/>
            <a:ext cx="6296760" cy="78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Spark distributed compute cluster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3" name="CustomShape 5"/>
          <p:cNvSpPr/>
          <p:nvPr/>
        </p:nvSpPr>
        <p:spPr>
          <a:xfrm>
            <a:off x="2843640" y="5403960"/>
            <a:ext cx="584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4" name="CustomShape 6"/>
          <p:cNvSpPr/>
          <p:nvPr/>
        </p:nvSpPr>
        <p:spPr>
          <a:xfrm>
            <a:off x="6276960" y="2268000"/>
            <a:ext cx="58428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5" name="CustomShape 7"/>
          <p:cNvSpPr/>
          <p:nvPr/>
        </p:nvSpPr>
        <p:spPr>
          <a:xfrm>
            <a:off x="6801480" y="1358280"/>
            <a:ext cx="332640" cy="27540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8"/>
          <p:cNvSpPr/>
          <p:nvPr/>
        </p:nvSpPr>
        <p:spPr>
          <a:xfrm>
            <a:off x="7795080" y="1041120"/>
            <a:ext cx="360" cy="3992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14463</TotalTime>
  <Application>LibreOffice/5.1.6.2$Linux_X86_64 LibreOffice_project/10m0$Build-2</Application>
  <Words>424</Words>
  <Paragraphs>122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2015-08-03T09:47:33Z</dcterms:created>
  <dc:creator>Longhow</dc:creator>
  <dc:description/>
  <dc:language>nl-NL</dc:language>
  <cp:lastModifiedBy/>
  <cp:lastPrinted>2015-11-05T15:31:15Z</cp:lastPrinted>
  <dcterms:modified xsi:type="dcterms:W3CDTF">2017-09-04T07:36:42Z</dcterms:modified>
  <cp:revision>1269</cp:revision>
  <dc:subject/>
  <dc:title>PowerPoint-presentatie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Diavoorstelling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